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7" r:id="rId10"/>
    <p:sldId id="261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7DD3-18CE-4377-821E-BE038C40CC03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CCA11-2570-4C7E-B78F-4B4A8CC0F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3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we: programming students from HCC digital gaming and simulation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CA11-2570-4C7E-B78F-4B4A8CC0F6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44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CCA11-2570-4C7E-B78F-4B4A8CC0F6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8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5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3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1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7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12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2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1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580B6-7B20-49C0-B61A-172A8E56263D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6B213-FEC6-4352-BFA1-47C4CDF2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3.bp.blogspot.com/-dLwisoSyRA0/T7akLA7QwZI/AAAAAAAAACo/6OHqg6qK-J4/s1600/garagens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.dailymail.co.uk/i/pix/2016/08/25/20/379542C700000578-3758899-image-a-17_1472153675791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543180648677113896/579680545756151809/parking.png">
            <a:extLst>
              <a:ext uri="{FF2B5EF4-FFF2-40B4-BE49-F238E27FC236}">
                <a16:creationId xmlns:a16="http://schemas.microsoft.com/office/drawing/2014/main" id="{3890D0DE-B54F-40AA-8256-4C5C5ECD4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127A9-88C5-4A52-9657-F49F3FDE7BEC}"/>
              </a:ext>
            </a:extLst>
          </p:cNvPr>
          <p:cNvSpPr txBox="1"/>
          <p:nvPr/>
        </p:nvSpPr>
        <p:spPr>
          <a:xfrm rot="21279592">
            <a:off x="6339192" y="4374907"/>
            <a:ext cx="62769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http://3.bp.blogspot.com/-dLwisoSyRA0/T7akLA7QwZI/AAAAAAAAACo/6OHqg6qK-J4/s1600/garagens.jpg</a:t>
            </a:r>
            <a:endParaRPr lang="en-US" sz="10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821" y="367098"/>
            <a:ext cx="9144000" cy="3557264"/>
          </a:xfrm>
        </p:spPr>
        <p:txBody>
          <a:bodyPr>
            <a:noAutofit/>
          </a:bodyPr>
          <a:lstStyle/>
          <a:p>
            <a:r>
              <a:rPr lang="en-US" sz="5400" b="1" dirty="0" err="1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Parkar</a:t>
            </a:r>
            <a:endParaRPr lang="en-US" sz="5400" b="1" dirty="0">
              <a:ln w="1016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36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Multi-goal pathfinding using cost-maps in real-time</a:t>
            </a:r>
          </a:p>
          <a:p>
            <a:endParaRPr lang="en-US" sz="3200" b="1" dirty="0">
              <a:ln w="1016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800" b="1" dirty="0" err="1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Chinh</a:t>
            </a:r>
            <a:r>
              <a:rPr lang="en-US" sz="28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dirty="0" err="1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Luu</a:t>
            </a:r>
            <a:endParaRPr lang="en-US" sz="2800" b="1" dirty="0">
              <a:ln w="1016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8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Daniel </a:t>
            </a:r>
            <a:r>
              <a:rPr lang="en-US" sz="2800" b="1" dirty="0" err="1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Molski</a:t>
            </a:r>
            <a:endParaRPr lang="en-US" sz="2800" b="1" dirty="0">
              <a:ln w="1016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8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Alexander Brewer</a:t>
            </a:r>
          </a:p>
          <a:p>
            <a:r>
              <a:rPr lang="en-US" sz="28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Mentor: </a:t>
            </a:r>
            <a:r>
              <a:rPr lang="en-US" sz="2800" b="1" dirty="0" err="1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Levent</a:t>
            </a:r>
            <a:r>
              <a:rPr lang="en-US" sz="28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Albayrak</a:t>
            </a:r>
          </a:p>
          <a:p>
            <a:endParaRPr lang="en-US" sz="3200" b="1" dirty="0">
              <a:ln w="1016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8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Digital Gaming and Simulation Department</a:t>
            </a:r>
          </a:p>
          <a:p>
            <a:r>
              <a:rPr lang="en-US" sz="28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Houston Community College</a:t>
            </a:r>
          </a:p>
          <a:p>
            <a:endParaRPr lang="en-US" sz="3200" b="1" dirty="0">
              <a:ln w="1016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472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70538"/>
            <a:ext cx="9144000" cy="31872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68658" y="69289"/>
            <a:ext cx="53789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- Other Applications - </a:t>
            </a:r>
            <a:endParaRPr lang="en-US" sz="2400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400" dirty="0"/>
              <a:t>Not limited to parking:</a:t>
            </a:r>
          </a:p>
          <a:p>
            <a:pPr marL="800100" lvl="1" indent="-342900" algn="r">
              <a:buFont typeface="Arial" panose="020B0604020202020204" pitchFamily="34" charset="0"/>
              <a:buChar char="•"/>
            </a:pPr>
            <a:r>
              <a:rPr lang="en-US" sz="2400" dirty="0"/>
              <a:t>Flood navigation</a:t>
            </a:r>
          </a:p>
          <a:p>
            <a:pPr marL="800100" lvl="1" indent="-342900" algn="r">
              <a:buFont typeface="Arial" panose="020B0604020202020204" pitchFamily="34" charset="0"/>
              <a:buChar char="•"/>
            </a:pPr>
            <a:r>
              <a:rPr lang="en-US" sz="2400" dirty="0"/>
              <a:t>Trail navigation</a:t>
            </a:r>
          </a:p>
          <a:p>
            <a:pPr marL="800100" lvl="1" indent="-342900" algn="r">
              <a:buFont typeface="Arial" panose="020B0604020202020204" pitchFamily="34" charset="0"/>
              <a:buChar char="•"/>
            </a:pPr>
            <a:r>
              <a:rPr lang="en-US" sz="2400" dirty="0"/>
              <a:t>Large-scale city navigation</a:t>
            </a:r>
          </a:p>
          <a:p>
            <a:pPr marL="800100" lvl="1" indent="-342900" algn="r">
              <a:buFont typeface="Arial" panose="020B0604020202020204" pitchFamily="34" charset="0"/>
              <a:buChar char="•"/>
            </a:pPr>
            <a:r>
              <a:rPr lang="en-US" sz="2400" dirty="0" err="1"/>
              <a:t>Pokéstop</a:t>
            </a:r>
            <a:r>
              <a:rPr lang="en-US" sz="2400" dirty="0"/>
              <a:t> Optimization! </a:t>
            </a:r>
          </a:p>
        </p:txBody>
      </p:sp>
      <p:pic>
        <p:nvPicPr>
          <p:cNvPr id="2052" name="Picture 4" descr="https://c8.alamy.com/comp/CMNDF5/aerial-view-of-flooding-at-boroughbridge-north-yorkshire-CMNDF5.jpg">
            <a:extLst>
              <a:ext uri="{FF2B5EF4-FFF2-40B4-BE49-F238E27FC236}">
                <a16:creationId xmlns:a16="http://schemas.microsoft.com/office/drawing/2014/main" id="{062D982B-47F2-4010-866C-39342FD65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/>
        </p:blipFill>
        <p:spPr bwMode="auto">
          <a:xfrm>
            <a:off x="6590" y="1377340"/>
            <a:ext cx="7561529" cy="52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coloradodirectory.com/maps/images/Grand-Lake-Hiking-Trails.gif">
            <a:extLst>
              <a:ext uri="{FF2B5EF4-FFF2-40B4-BE49-F238E27FC236}">
                <a16:creationId xmlns:a16="http://schemas.microsoft.com/office/drawing/2014/main" id="{111EC343-A929-4F87-9AD7-F27949EB9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61" y="2906976"/>
            <a:ext cx="4223859" cy="37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9656" y="464763"/>
            <a:ext cx="5863691" cy="5562813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Limit: Complexity of Dijkstra’s algorithm is O(n^2), which might not be able to handle big-size city. (Note: n is the number of navigable cell in the grid)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Solution: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en-US" dirty="0"/>
              <a:t>We can apply heap data structure into the Dijkstra’s algorithm. That will reduce the complexity to O(n*log</a:t>
            </a:r>
            <a:r>
              <a:rPr lang="en-US" sz="1200" dirty="0"/>
              <a:t>2</a:t>
            </a:r>
            <a:r>
              <a:rPr lang="en-US" dirty="0"/>
              <a:t>n)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en-US" dirty="0"/>
              <a:t>Also, the cells can be downscaled and upscaled dynamically. For example with a grid 4x4: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dirty="0"/>
              <a:t>If a cell represents (1 mile x 1 mile), the grid covers an area  (4 miles x 4 miles)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dirty="0"/>
              <a:t>If a cell represents (4 miles x 4 miles), the grid covers an area (16 miles x 16 miles)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en-US" dirty="0"/>
              <a:t>Therefore, with the same complexity, we can cover a bigger area.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F7CBF-9CE5-4B1C-9C7F-1C3A67C3F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5" y="1634181"/>
            <a:ext cx="4572396" cy="4625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323FA-1DEC-4DA9-8727-6892C179435B}"/>
              </a:ext>
            </a:extLst>
          </p:cNvPr>
          <p:cNvSpPr txBox="1"/>
          <p:nvPr/>
        </p:nvSpPr>
        <p:spPr>
          <a:xfrm>
            <a:off x="345232" y="382555"/>
            <a:ext cx="5085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Problem with larger scale areas</a:t>
            </a:r>
          </a:p>
          <a:p>
            <a:r>
              <a:rPr lang="en-US" sz="3000" dirty="0"/>
              <a:t>                    (cities)</a:t>
            </a:r>
          </a:p>
        </p:txBody>
      </p:sp>
    </p:spTree>
    <p:extLst>
      <p:ext uri="{BB962C8B-B14F-4D97-AF65-F5344CB8AC3E}">
        <p14:creationId xmlns:p14="http://schemas.microsoft.com/office/powerpoint/2010/main" val="2312744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cdn.discordapp.com/attachments/543180648677113896/579709661091987485/parkar.png">
            <a:extLst>
              <a:ext uri="{FF2B5EF4-FFF2-40B4-BE49-F238E27FC236}">
                <a16:creationId xmlns:a16="http://schemas.microsoft.com/office/drawing/2014/main" id="{6C55E600-7D86-42B6-A51B-A5BAFDD6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7FBB88-5C35-4EEC-964D-4A69F1DC8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899" y="653864"/>
            <a:ext cx="5236722" cy="176244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indent="0">
              <a:buNone/>
            </a:pPr>
            <a:r>
              <a:rPr lang="en-US" sz="9600" b="1" dirty="0">
                <a:ln/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Parkour!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97F45-5616-4481-950F-E3468730154F}"/>
              </a:ext>
            </a:extLst>
          </p:cNvPr>
          <p:cNvSpPr txBox="1"/>
          <p:nvPr/>
        </p:nvSpPr>
        <p:spPr>
          <a:xfrm>
            <a:off x="1799617" y="4291311"/>
            <a:ext cx="1118680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>
                <a:ln/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Visit our table for a live demo!</a:t>
            </a:r>
          </a:p>
        </p:txBody>
      </p:sp>
    </p:spTree>
    <p:extLst>
      <p:ext uri="{BB962C8B-B14F-4D97-AF65-F5344CB8AC3E}">
        <p14:creationId xmlns:p14="http://schemas.microsoft.com/office/powerpoint/2010/main" val="401431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70538"/>
            <a:ext cx="9144000" cy="31872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088" y="498217"/>
            <a:ext cx="589298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- Problem -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Busy lots take lots of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Shopping malls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Hospitals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Airports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Grocery stores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Knowing where to find a spot would speed things up</a:t>
            </a:r>
          </a:p>
          <a:p>
            <a:endParaRPr lang="en-US" dirty="0"/>
          </a:p>
        </p:txBody>
      </p:sp>
      <p:pic>
        <p:nvPicPr>
          <p:cNvPr id="4098" name="Picture 2" descr="Based on his analysis, the expert says designs should favour one-way traffic and a diagonal space layout rather than a grid to optimize efficiency. 'For a large car park, a 45 degree bay angle leads to an efficiency saving of 23%,â the math professor writes">
            <a:extLst>
              <a:ext uri="{FF2B5EF4-FFF2-40B4-BE49-F238E27FC236}">
                <a16:creationId xmlns:a16="http://schemas.microsoft.com/office/drawing/2014/main" id="{1957AE38-2CD2-4C13-8141-0912E11E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03" y="1974514"/>
            <a:ext cx="5372100" cy="46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28F744-0B2A-44E5-B035-62FA536C56B1}"/>
              </a:ext>
            </a:extLst>
          </p:cNvPr>
          <p:cNvSpPr txBox="1"/>
          <p:nvPr/>
        </p:nvSpPr>
        <p:spPr>
          <a:xfrm>
            <a:off x="5210175" y="6592486"/>
            <a:ext cx="758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https://i.dailymail.co.uk/i/pix/2016/08/25/20/379542C700000578-3758899-image-a-17_1472153675791.jpg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837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70538"/>
            <a:ext cx="9144000" cy="31872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322" y="29081"/>
            <a:ext cx="11199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4400" dirty="0"/>
              <a:t> - Current Solutions –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Colored spot indicators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Spots left signs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guide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Known to be helpful</a:t>
            </a:r>
          </a:p>
        </p:txBody>
      </p:sp>
      <p:pic>
        <p:nvPicPr>
          <p:cNvPr id="1026" name="Picture 2" descr="https://collegian.com/wp-content/uploads/2015/10/garage.3.jpg">
            <a:extLst>
              <a:ext uri="{FF2B5EF4-FFF2-40B4-BE49-F238E27FC236}">
                <a16:creationId xmlns:a16="http://schemas.microsoft.com/office/drawing/2014/main" id="{27F433F7-CBF6-4428-955F-B90B0A15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6" y="3219451"/>
            <a:ext cx="6347479" cy="34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.hswstatic.com/w_640/gif/now-198b1050-0ae1-4494-8cf1-9d7299a54801-640-360.jpg">
            <a:extLst>
              <a:ext uri="{FF2B5EF4-FFF2-40B4-BE49-F238E27FC236}">
                <a16:creationId xmlns:a16="http://schemas.microsoft.com/office/drawing/2014/main" id="{778F113C-66A8-4435-A823-4A6147D24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0" t="-1789" r="5420" b="1789"/>
          <a:stretch/>
        </p:blipFill>
        <p:spPr bwMode="auto">
          <a:xfrm>
            <a:off x="7611714" y="157066"/>
            <a:ext cx="3943350" cy="28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discordapp.com/attachments/543180648677113896/579699547098578986/Sith-2.png">
            <a:extLst>
              <a:ext uri="{FF2B5EF4-FFF2-40B4-BE49-F238E27FC236}">
                <a16:creationId xmlns:a16="http://schemas.microsoft.com/office/drawing/2014/main" id="{B76C07D5-1357-4CB8-9387-707577D7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125" y="3207109"/>
            <a:ext cx="2495589" cy="34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3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543180648677113896/579673838229389312/unknown.png">
            <a:extLst>
              <a:ext uri="{FF2B5EF4-FFF2-40B4-BE49-F238E27FC236}">
                <a16:creationId xmlns:a16="http://schemas.microsoft.com/office/drawing/2014/main" id="{01D5CC97-A5DC-48B7-84B3-62663A3BF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4" y="3345977"/>
            <a:ext cx="5512187" cy="357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70538"/>
            <a:ext cx="9144000" cy="3187262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4238" y="-101858"/>
            <a:ext cx="111995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4400" dirty="0"/>
              <a:t> - Proposed idea –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that points out open spots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Allow parking providers to create custom maps of their lots and provide parking spot availability/traffic information updates in 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App’s algorithm performs efficient multi-goal pathfinding and visualize paths to available parking spots using real-time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3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41" y="276225"/>
            <a:ext cx="3743528" cy="59007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 - Methods –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entire solution was written at this Hackathon using C++ and SDL2 graphics library </a:t>
            </a:r>
          </a:p>
          <a:p>
            <a:r>
              <a:rPr lang="en-US" sz="2400" dirty="0"/>
              <a:t>~900 lines of code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02959-81A8-4C42-93F8-67B0785E0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8" t="15867" r="48777" b="30906"/>
          <a:stretch/>
        </p:blipFill>
        <p:spPr>
          <a:xfrm>
            <a:off x="3618633" y="354047"/>
            <a:ext cx="8388542" cy="61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6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05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 - Making the Map –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230AFE-6DCB-43EF-8B35-964128B4BDA1}"/>
              </a:ext>
            </a:extLst>
          </p:cNvPr>
          <p:cNvGrpSpPr/>
          <p:nvPr/>
        </p:nvGrpSpPr>
        <p:grpSpPr>
          <a:xfrm>
            <a:off x="2727958" y="1104900"/>
            <a:ext cx="8511542" cy="5257801"/>
            <a:chOff x="2994659" y="2981324"/>
            <a:chExt cx="6202681" cy="3876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2C5A7F-5CD4-462E-A6E3-AA66BC4A6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660" y="2981325"/>
              <a:ext cx="6202680" cy="3876675"/>
            </a:xfrm>
            <a:prstGeom prst="rect">
              <a:avLst/>
            </a:prstGeom>
          </p:spPr>
        </p:pic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25A8242F-CDF5-4C56-AC53-9CA5CD28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659" y="2981324"/>
              <a:ext cx="6202681" cy="3876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764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DFFB1BD-A56E-410D-A2C9-1D93A28D2E98}"/>
              </a:ext>
            </a:extLst>
          </p:cNvPr>
          <p:cNvGrpSpPr/>
          <p:nvPr/>
        </p:nvGrpSpPr>
        <p:grpSpPr>
          <a:xfrm>
            <a:off x="4315675" y="1002050"/>
            <a:ext cx="8252299" cy="5157687"/>
            <a:chOff x="2994660" y="2981325"/>
            <a:chExt cx="6202680" cy="38766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AC8E23-F838-4338-AF5F-AE264E5E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660" y="2981325"/>
              <a:ext cx="6202680" cy="38766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FC7884-F815-4838-A9B9-F95437301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660" y="2981325"/>
              <a:ext cx="6202679" cy="387667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362" y="260012"/>
            <a:ext cx="4745476" cy="5595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 - Calculating Cost - </a:t>
            </a:r>
          </a:p>
          <a:p>
            <a:endParaRPr lang="en-US" sz="2000" dirty="0"/>
          </a:p>
          <a:p>
            <a:r>
              <a:rPr lang="en-US" sz="2400" dirty="0"/>
              <a:t>The algorithm can take advantage of cost of travel in the map</a:t>
            </a:r>
          </a:p>
          <a:p>
            <a:r>
              <a:rPr lang="en-US" sz="2400" dirty="0"/>
              <a:t>Custom-made Traffic heatmaps for simulation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17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544" y="3372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 - Multi-Goal Pathfinding -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148" name="Picture 4" descr="https://www.mathworks.com/matlabcentral/mlc-downloads/downloads/submissions/55519/versions/2/screenshot.png">
            <a:extLst>
              <a:ext uri="{FF2B5EF4-FFF2-40B4-BE49-F238E27FC236}">
                <a16:creationId xmlns:a16="http://schemas.microsoft.com/office/drawing/2014/main" id="{20FC1E9F-95D4-451F-93F8-E5661226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61" y="1821076"/>
            <a:ext cx="4953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.discordapp.com/attachments/578630127446130689/579718839747477505/Untitled.png">
            <a:extLst>
              <a:ext uri="{FF2B5EF4-FFF2-40B4-BE49-F238E27FC236}">
                <a16:creationId xmlns:a16="http://schemas.microsoft.com/office/drawing/2014/main" id="{3397C1E4-DF88-4722-B79A-5EB197FD0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" r="5801"/>
          <a:stretch/>
        </p:blipFill>
        <p:spPr bwMode="auto">
          <a:xfrm>
            <a:off x="6228944" y="1035263"/>
            <a:ext cx="56201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4DE3-270C-4F7F-92FE-A41458772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96" y="943583"/>
            <a:ext cx="4221804" cy="6772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 - Simulation -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demo:</a:t>
            </a:r>
          </a:p>
          <a:p>
            <a:pPr lvl="1"/>
            <a:r>
              <a:rPr lang="en-US" dirty="0"/>
              <a:t>Cars simulated to park and leave</a:t>
            </a:r>
          </a:p>
          <a:p>
            <a:pPr lvl="1"/>
            <a:r>
              <a:rPr lang="en-US" dirty="0"/>
              <a:t>Linear interpolation performed between custom heat-maps representing traffic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D9D2EC-2DB2-4A39-BDFB-C821FDAFA13F}"/>
              </a:ext>
            </a:extLst>
          </p:cNvPr>
          <p:cNvGrpSpPr/>
          <p:nvPr/>
        </p:nvGrpSpPr>
        <p:grpSpPr>
          <a:xfrm>
            <a:off x="4396901" y="894945"/>
            <a:ext cx="7717277" cy="4823298"/>
            <a:chOff x="5562600" y="558006"/>
            <a:chExt cx="5838826" cy="3649266"/>
          </a:xfrm>
        </p:grpSpPr>
        <p:pic>
          <p:nvPicPr>
            <p:cNvPr id="9" name="Picture 8" descr="A building in the background&#10;&#10;Description automatically generated">
              <a:extLst>
                <a:ext uri="{FF2B5EF4-FFF2-40B4-BE49-F238E27FC236}">
                  <a16:creationId xmlns:a16="http://schemas.microsoft.com/office/drawing/2014/main" id="{C163D6BA-CF2E-400B-A835-6BB11CEE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558006"/>
              <a:ext cx="5838825" cy="3649266"/>
            </a:xfrm>
            <a:prstGeom prst="rect">
              <a:avLst/>
            </a:prstGeom>
          </p:spPr>
        </p:pic>
        <p:pic>
          <p:nvPicPr>
            <p:cNvPr id="5" name="Picture 4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0FE99352-9E58-42F5-9A2A-9389B22E3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558006"/>
              <a:ext cx="5838826" cy="3649266"/>
            </a:xfrm>
            <a:prstGeom prst="rect">
              <a:avLst/>
            </a:prstGeom>
          </p:spPr>
        </p:pic>
        <p:pic>
          <p:nvPicPr>
            <p:cNvPr id="7" name="Picture 6" descr="A close up of a microphone&#10;&#10;Description automatically generated">
              <a:extLst>
                <a:ext uri="{FF2B5EF4-FFF2-40B4-BE49-F238E27FC236}">
                  <a16:creationId xmlns:a16="http://schemas.microsoft.com/office/drawing/2014/main" id="{A952CE26-54B7-4D94-8DD5-31E8DD074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558006"/>
              <a:ext cx="5838825" cy="364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02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429</Words>
  <Application>Microsoft Office PowerPoint</Application>
  <PresentationFormat>Widescreen</PresentationFormat>
  <Paragraphs>73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UTMB Health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levent</dc:creator>
  <cp:lastModifiedBy>daniel.molski-W209065369</cp:lastModifiedBy>
  <cp:revision>17</cp:revision>
  <dcterms:created xsi:type="dcterms:W3CDTF">2019-05-19T15:21:19Z</dcterms:created>
  <dcterms:modified xsi:type="dcterms:W3CDTF">2019-05-19T18:06:48Z</dcterms:modified>
</cp:coreProperties>
</file>